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96" r:id="rId1"/>
  </p:sldMasterIdLst>
  <p:notesMasterIdLst>
    <p:notesMasterId r:id="rId9"/>
  </p:notesMasterIdLst>
  <p:handoutMasterIdLst>
    <p:handoutMasterId r:id="rId10"/>
  </p:handoutMasterIdLst>
  <p:sldIdLst>
    <p:sldId id="256" r:id="rId2"/>
    <p:sldId id="257" r:id="rId3"/>
    <p:sldId id="259" r:id="rId4"/>
    <p:sldId id="260" r:id="rId5"/>
    <p:sldId id="261" r:id="rId6"/>
    <p:sldId id="262" r:id="rId7"/>
    <p:sldId id="258" r:id="rId8"/>
  </p:sldIdLst>
  <p:sldSz cx="12192000" cy="6858000"/>
  <p:notesSz cx="6858000" cy="9144000"/>
  <p:embeddedFontLst>
    <p:embeddedFont>
      <p:font typeface="Gill Sans MT" panose="020B0502020104020203" pitchFamily="34" charset="0"/>
      <p:regular r:id="rId11"/>
      <p:bold r:id="rId12"/>
      <p:italic r:id="rId13"/>
      <p:boldItalic r:id="rId14"/>
    </p:embeddedFont>
    <p:embeddedFont>
      <p:font typeface="Calibri" panose="020F0502020204030204" pitchFamily="34" charset="0"/>
      <p:regular r:id="rId15"/>
      <p:bold r:id="rId16"/>
      <p:italic r:id="rId17"/>
      <p:boldItalic r:id="rId18"/>
    </p:embeddedFont>
    <p:embeddedFont>
      <p:font typeface="Rage Italic" panose="03070502040507070304" pitchFamily="66" charset="0"/>
      <p:regular r:id="rId1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BC3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3741" autoAdjust="0"/>
  </p:normalViewPr>
  <p:slideViewPr>
    <p:cSldViewPr snapToGrid="0">
      <p:cViewPr varScale="1">
        <p:scale>
          <a:sx n="43" d="100"/>
          <a:sy n="43" d="100"/>
        </p:scale>
        <p:origin x="2150" y="43"/>
      </p:cViewPr>
      <p:guideLst/>
    </p:cSldViewPr>
  </p:slideViewPr>
  <p:notesTextViewPr>
    <p:cViewPr>
      <p:scale>
        <a:sx n="1" d="1"/>
        <a:sy n="1" d="1"/>
      </p:scale>
      <p:origin x="0" y="0"/>
    </p:cViewPr>
  </p:notesTextViewPr>
  <p:notesViewPr>
    <p:cSldViewPr snapToGrid="0">
      <p:cViewPr varScale="1">
        <p:scale>
          <a:sx n="63" d="100"/>
          <a:sy n="63" d="100"/>
        </p:scale>
        <p:origin x="2280"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ableStyles" Target="tableStyles.xml"/><Relationship Id="rId10" Type="http://schemas.openxmlformats.org/officeDocument/2006/relationships/handoutMaster" Target="handoutMasters/handout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4.fntdata"/><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42B481F-3498-4BA6-8F31-65443F80FE8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sz="2000" dirty="0">
                <a:latin typeface="Rage Italic" panose="03070502040507070304" pitchFamily="66" charset="0"/>
              </a:rPr>
              <a:t>The Joy of Serving the Lord</a:t>
            </a:r>
          </a:p>
        </p:txBody>
      </p:sp>
      <p:sp>
        <p:nvSpPr>
          <p:cNvPr id="3" name="Date Placeholder 2">
            <a:extLst>
              <a:ext uri="{FF2B5EF4-FFF2-40B4-BE49-F238E27FC236}">
                <a16:creationId xmlns:a16="http://schemas.microsoft.com/office/drawing/2014/main" id="{F667BD6B-D007-46DC-AF3C-71C0DDB4FA5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October 1, 2017 am</a:t>
            </a:r>
          </a:p>
        </p:txBody>
      </p:sp>
      <p:sp>
        <p:nvSpPr>
          <p:cNvPr id="4" name="Footer Placeholder 3">
            <a:extLst>
              <a:ext uri="{FF2B5EF4-FFF2-40B4-BE49-F238E27FC236}">
                <a16:creationId xmlns:a16="http://schemas.microsoft.com/office/drawing/2014/main" id="{2605D153-E3F8-4968-B129-FE09B69B28B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DC656280-D5DD-47B8-BC72-954A622B696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183DD33A-4EB9-4431-B08D-D27793839234}" type="slidenum">
              <a:rPr lang="en-US" smtClean="0"/>
              <a:t>‹#›</a:t>
            </a:fld>
            <a:endParaRPr lang="en-US" dirty="0"/>
          </a:p>
        </p:txBody>
      </p:sp>
    </p:spTree>
    <p:extLst>
      <p:ext uri="{BB962C8B-B14F-4D97-AF65-F5344CB8AC3E}">
        <p14:creationId xmlns:p14="http://schemas.microsoft.com/office/powerpoint/2010/main" val="40117269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691C5E-E04F-4980-B91C-63F39397823E}" type="datetimeFigureOut">
              <a:rPr lang="en-US" smtClean="0"/>
              <a:t>10/2/2017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93CEF1-CACA-4D35-870B-333534B0FA91}" type="slidenum">
              <a:rPr lang="en-US" smtClean="0"/>
              <a:t>‹#›</a:t>
            </a:fld>
            <a:endParaRPr lang="en-US"/>
          </a:p>
        </p:txBody>
      </p:sp>
    </p:spTree>
    <p:extLst>
      <p:ext uri="{BB962C8B-B14F-4D97-AF65-F5344CB8AC3E}">
        <p14:creationId xmlns:p14="http://schemas.microsoft.com/office/powerpoint/2010/main" val="466205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There is joy in becoming a Christian. </a:t>
            </a:r>
          </a:p>
          <a:p>
            <a:r>
              <a:rPr lang="en-US" sz="1200" b="1" kern="1200" dirty="0">
                <a:solidFill>
                  <a:schemeClr val="tx1"/>
                </a:solidFill>
                <a:effectLst/>
                <a:latin typeface="+mn-lt"/>
                <a:ea typeface="+mn-ea"/>
                <a:cs typeface="+mn-cs"/>
              </a:rPr>
              <a:t>(Acts 8:5-8), </a:t>
            </a:r>
            <a:r>
              <a:rPr lang="en-US" sz="1200" i="1" kern="1200" dirty="0">
                <a:solidFill>
                  <a:schemeClr val="tx1"/>
                </a:solidFill>
                <a:effectLst/>
                <a:latin typeface="+mn-lt"/>
                <a:ea typeface="+mn-ea"/>
                <a:cs typeface="+mn-cs"/>
              </a:rPr>
              <a:t>“</a:t>
            </a:r>
            <a:r>
              <a:rPr lang="en-US" i="1" dirty="0"/>
              <a:t>Then Philip went down to the city of Samaria and preached Christ to them. And the multitudes with one accord heeded the things spoken by Philip, hearing and seeing the miracles which he did. For unclean spirits, crying with a loud voice, came out of many who were possessed; and many who were paralyzed and lame were healed. And there was great joy in that city.”</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After being baptized, the Ethiopian eunuch </a:t>
            </a:r>
            <a:r>
              <a:rPr lang="en-US" sz="1200" i="1" kern="1200" dirty="0">
                <a:solidFill>
                  <a:schemeClr val="tx1"/>
                </a:solidFill>
                <a:effectLst/>
                <a:latin typeface="+mn-lt"/>
                <a:ea typeface="+mn-ea"/>
                <a:cs typeface="+mn-cs"/>
              </a:rPr>
              <a:t>“went on his way rejoicing”</a:t>
            </a:r>
            <a:r>
              <a:rPr lang="en-US" sz="1200" kern="1200" dirty="0">
                <a:solidFill>
                  <a:schemeClr val="tx1"/>
                </a:solidFill>
                <a:effectLst/>
                <a:latin typeface="+mn-lt"/>
                <a:ea typeface="+mn-ea"/>
                <a:cs typeface="+mn-cs"/>
              </a:rPr>
              <a:t> (v. 39).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Philippian Jailer </a:t>
            </a:r>
            <a:r>
              <a:rPr lang="en-US" sz="1200" i="1" kern="1200" dirty="0">
                <a:solidFill>
                  <a:schemeClr val="tx1"/>
                </a:solidFill>
                <a:effectLst/>
                <a:latin typeface="+mn-lt"/>
                <a:ea typeface="+mn-ea"/>
                <a:cs typeface="+mn-cs"/>
              </a:rPr>
              <a:t>“rejoiced”</a:t>
            </a:r>
            <a:r>
              <a:rPr lang="en-US" sz="1200" kern="1200" dirty="0">
                <a:solidFill>
                  <a:schemeClr val="tx1"/>
                </a:solidFill>
                <a:effectLst/>
                <a:latin typeface="+mn-lt"/>
                <a:ea typeface="+mn-ea"/>
                <a:cs typeface="+mn-cs"/>
              </a:rPr>
              <a:t> after his baptism (16:34). </a:t>
            </a:r>
          </a:p>
          <a:p>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Unfortunately, this joy often becomes diminished over time.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trials and struggles of life continue, with the added persecution that comes because of our commitment to Christ.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These things can cause us to lose our focus, our zeal, and our joy.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What are some things we can do to help us remember the joy of serving the Lord in a world full of darkness and sin? </a:t>
            </a: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Based on an article by the same title written by Heath Rogers</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293CEF1-CACA-4D35-870B-333534B0FA91}" type="slidenum">
              <a:rPr lang="en-US" smtClean="0"/>
              <a:t>1</a:t>
            </a:fld>
            <a:endParaRPr lang="en-US"/>
          </a:p>
        </p:txBody>
      </p:sp>
    </p:spTree>
    <p:extLst>
      <p:ext uri="{BB962C8B-B14F-4D97-AF65-F5344CB8AC3E}">
        <p14:creationId xmlns:p14="http://schemas.microsoft.com/office/powerpoint/2010/main" val="1485823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The Joy of Knowing We Know We Are Doing What Is Right.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Serving the Lord is the right thing to do, and there is joy and satisfaction in knowing we are doing what is right, even if we are in the minority.</a:t>
            </a:r>
            <a:r>
              <a:rPr lang="en-US" sz="1200" kern="1200" dirty="0">
                <a:solidFill>
                  <a:schemeClr val="tx1"/>
                </a:solidFill>
                <a:effectLst/>
                <a:highlight>
                  <a:srgbClr val="FFFF00"/>
                </a:highlight>
                <a:latin typeface="+mn-lt"/>
                <a:ea typeface="+mn-ea"/>
                <a:cs typeface="+mn-cs"/>
              </a:rPr>
              <a:t> </a:t>
            </a:r>
          </a:p>
          <a:p>
            <a:pPr marL="0" indent="0">
              <a:buFont typeface="Arial" panose="020B0604020202020204" pitchFamily="34" charset="0"/>
              <a:buNone/>
            </a:pPr>
            <a:r>
              <a:rPr lang="en-US" sz="1200" b="1" i="0" kern="1200" dirty="0">
                <a:solidFill>
                  <a:schemeClr val="tx1"/>
                </a:solidFill>
                <a:effectLst/>
                <a:highlight>
                  <a:srgbClr val="FFFF00"/>
                </a:highlight>
                <a:latin typeface="+mn-lt"/>
                <a:ea typeface="+mn-ea"/>
                <a:cs typeface="+mn-cs"/>
              </a:rPr>
              <a:t>(Hosea 14:9), </a:t>
            </a:r>
            <a:r>
              <a:rPr lang="en-US" sz="1200" i="1" kern="1200" dirty="0">
                <a:solidFill>
                  <a:schemeClr val="tx1"/>
                </a:solidFill>
                <a:effectLst/>
                <a:highlight>
                  <a:srgbClr val="FFFF00"/>
                </a:highlight>
                <a:latin typeface="+mn-lt"/>
                <a:ea typeface="+mn-ea"/>
                <a:cs typeface="+mn-cs"/>
              </a:rPr>
              <a:t>“</a:t>
            </a:r>
            <a:r>
              <a:rPr lang="en-US" i="1" dirty="0">
                <a:highlight>
                  <a:srgbClr val="FFFF00"/>
                </a:highlight>
              </a:rPr>
              <a:t>Who is wise? Let him understand these things. Who is prudent? Let him know them. For the ways of the Lord are right; The righteous walk in them, but transgressors stumble in them.”</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In serving the Lord we are laying a solid foundation for our lives</a:t>
            </a:r>
          </a:p>
          <a:p>
            <a:pPr marL="0" indent="0">
              <a:buFont typeface="Arial" panose="020B0604020202020204" pitchFamily="34" charset="0"/>
              <a:buNone/>
            </a:pPr>
            <a:r>
              <a:rPr lang="en-US" sz="1200" b="1" kern="1200" dirty="0">
                <a:solidFill>
                  <a:schemeClr val="tx1"/>
                </a:solidFill>
                <a:effectLst/>
                <a:latin typeface="+mn-lt"/>
                <a:ea typeface="+mn-ea"/>
                <a:cs typeface="+mn-cs"/>
              </a:rPr>
              <a:t>(Matthew 7:24-27), </a:t>
            </a:r>
            <a:r>
              <a:rPr lang="en-US" sz="1200" i="1" kern="1200" dirty="0">
                <a:solidFill>
                  <a:schemeClr val="tx1"/>
                </a:solidFill>
                <a:effectLst/>
                <a:latin typeface="+mn-lt"/>
                <a:ea typeface="+mn-ea"/>
                <a:cs typeface="+mn-cs"/>
              </a:rPr>
              <a:t>“</a:t>
            </a:r>
            <a:r>
              <a:rPr lang="en-US" i="1" dirty="0"/>
              <a:t>Therefore whoever hears these sayings of Mine, and does them, I will liken him to a wise man who built his house on the rock: and the rain descended, the floods came, and the winds blew and beat on that house; and it did not fall, for it was founded on the rock.  “But everyone who hears these sayings of Mine, and does not do them, will be like a foolish man who built his house on the sand: and the rain descended, the floods came, and the winds blew and beat on that house; and it fell. And great was its fall.”</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We are preparing ourselves to be useful to others </a:t>
            </a:r>
          </a:p>
          <a:p>
            <a:pPr marL="0" indent="0">
              <a:buFont typeface="Arial" panose="020B0604020202020204" pitchFamily="34" charset="0"/>
              <a:buNone/>
            </a:pPr>
            <a:r>
              <a:rPr lang="en-US" sz="1200" b="1" i="0" kern="1200" dirty="0">
                <a:solidFill>
                  <a:schemeClr val="tx1"/>
                </a:solidFill>
                <a:effectLst/>
                <a:latin typeface="+mn-lt"/>
                <a:ea typeface="+mn-ea"/>
                <a:cs typeface="+mn-cs"/>
              </a:rPr>
              <a:t>(Titus 3:14), </a:t>
            </a:r>
            <a:r>
              <a:rPr lang="en-US" sz="1200" b="0" i="1" kern="1200" dirty="0">
                <a:solidFill>
                  <a:schemeClr val="tx1"/>
                </a:solidFill>
                <a:effectLst/>
                <a:latin typeface="+mn-lt"/>
                <a:ea typeface="+mn-ea"/>
                <a:cs typeface="+mn-cs"/>
              </a:rPr>
              <a:t>“</a:t>
            </a:r>
            <a:r>
              <a:rPr lang="en-US" b="0" i="1" dirty="0"/>
              <a:t>And let our people also learn to maintain good works, to meet urgent needs, that they may not be unfruitful.”</a:t>
            </a:r>
            <a:endParaRPr lang="en-US" sz="1200" b="0" i="1"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 We are doing what we were created to do!</a:t>
            </a:r>
          </a:p>
          <a:p>
            <a:pPr marL="0" indent="0">
              <a:buFont typeface="Arial" panose="020B0604020202020204" pitchFamily="34" charset="0"/>
              <a:buNone/>
            </a:pPr>
            <a:r>
              <a:rPr lang="en-US" b="1" dirty="0"/>
              <a:t>(Ephesians 2:10), </a:t>
            </a:r>
            <a:r>
              <a:rPr lang="en-US" i="1" dirty="0"/>
              <a:t>“For we are His workmanship, created in Christ Jesus for good works, which God prepared beforehand that we should walk in them.”</a:t>
            </a:r>
            <a:endParaRPr lang="en-US" sz="1200" b="1" i="1" kern="1200" dirty="0">
              <a:solidFill>
                <a:schemeClr val="tx1"/>
              </a:solidFill>
              <a:effectLst/>
              <a:latin typeface="+mn-lt"/>
              <a:ea typeface="+mn-ea"/>
              <a:cs typeface="+mn-cs"/>
            </a:endParaRPr>
          </a:p>
          <a:p>
            <a:pPr marL="0" indent="0">
              <a:buFont typeface="Arial" panose="020B0604020202020204" pitchFamily="34" charset="0"/>
              <a:buNone/>
            </a:pPr>
            <a:endParaRPr lang="en-US" sz="1200" b="1" i="0" kern="1200" dirty="0">
              <a:solidFill>
                <a:schemeClr val="tx1"/>
              </a:solidFill>
              <a:effectLst/>
              <a:latin typeface="+mn-lt"/>
              <a:ea typeface="+mn-ea"/>
              <a:cs typeface="+mn-cs"/>
            </a:endParaRPr>
          </a:p>
          <a:p>
            <a:pPr marL="0" indent="0">
              <a:buFont typeface="Arial" panose="020B0604020202020204" pitchFamily="34" charset="0"/>
              <a:buNone/>
            </a:pPr>
            <a:r>
              <a:rPr lang="en-US" sz="1200" b="1" u="sng" kern="1200" dirty="0">
                <a:solidFill>
                  <a:schemeClr val="tx1"/>
                </a:solidFill>
                <a:effectLst/>
                <a:latin typeface="+mn-lt"/>
                <a:ea typeface="+mn-ea"/>
                <a:cs typeface="+mn-cs"/>
              </a:rPr>
              <a:t>This should bring us great satisfaction and joy</a:t>
            </a:r>
            <a:r>
              <a:rPr lang="en-US" sz="1200" b="1" u="none"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2293CEF1-CACA-4D35-870B-333534B0FA91}" type="slidenum">
              <a:rPr lang="en-US" smtClean="0"/>
              <a:t>2</a:t>
            </a:fld>
            <a:endParaRPr lang="en-US"/>
          </a:p>
        </p:txBody>
      </p:sp>
    </p:spTree>
    <p:extLst>
      <p:ext uri="{BB962C8B-B14F-4D97-AF65-F5344CB8AC3E}">
        <p14:creationId xmlns:p14="http://schemas.microsoft.com/office/powerpoint/2010/main" val="1543783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The Joy of Worshipping God.</a:t>
            </a:r>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(Psalm 122:1), [Like David, we need to say]</a:t>
            </a:r>
            <a:r>
              <a:rPr lang="en-US" sz="1200" b="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“I was glad when they said to me, ‘Let us go into the house of the Lord’” </a:t>
            </a:r>
            <a:r>
              <a:rPr lang="en-US" sz="1200" kern="1200" dirty="0">
                <a:solidFill>
                  <a:schemeClr val="tx1"/>
                </a:solidFill>
                <a:effectLst/>
                <a:latin typeface="+mn-lt"/>
                <a:ea typeface="+mn-ea"/>
                <a:cs typeface="+mn-cs"/>
              </a:rPr>
              <a:t>(Ps. 122:1). </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joy of worship is not merely, or even primarily an emotional or reactionary experience.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It is a joy that is based in knowledge, reason and logic.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When we remember who God is and what He has done for us (despite our sins), we will enter into worship with joy in our hearts. </a:t>
            </a:r>
          </a:p>
          <a:p>
            <a:r>
              <a:rPr lang="en-US" sz="1200" kern="1200" dirty="0">
                <a:solidFill>
                  <a:schemeClr val="tx1"/>
                </a:solidFill>
                <a:effectLst/>
                <a:latin typeface="+mn-lt"/>
                <a:ea typeface="+mn-ea"/>
                <a:cs typeface="+mn-cs"/>
              </a:rPr>
              <a:t> </a:t>
            </a:r>
          </a:p>
          <a:p>
            <a:r>
              <a:rPr lang="en-US" sz="1200" b="1" i="0" kern="1200" dirty="0">
                <a:solidFill>
                  <a:schemeClr val="tx1"/>
                </a:solidFill>
                <a:effectLst/>
                <a:latin typeface="+mn-lt"/>
                <a:ea typeface="+mn-ea"/>
                <a:cs typeface="+mn-cs"/>
              </a:rPr>
              <a:t>(Psalm 95:1-2), </a:t>
            </a:r>
            <a:r>
              <a:rPr lang="en-US" sz="1200" i="1" kern="1200" dirty="0">
                <a:solidFill>
                  <a:schemeClr val="tx1"/>
                </a:solidFill>
                <a:effectLst/>
                <a:latin typeface="+mn-lt"/>
                <a:ea typeface="+mn-ea"/>
                <a:cs typeface="+mn-cs"/>
              </a:rPr>
              <a:t>“Oh come, let us sing to the Lord! Let us shout joyfully to the Rock of our salvation. Let us come before His presence with thanksgiving; let us shout joyfully to Him with psalms.”</a:t>
            </a: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2293CEF1-CACA-4D35-870B-333534B0FA91}" type="slidenum">
              <a:rPr lang="en-US" smtClean="0"/>
              <a:t>3</a:t>
            </a:fld>
            <a:endParaRPr lang="en-US"/>
          </a:p>
        </p:txBody>
      </p:sp>
    </p:spTree>
    <p:extLst>
      <p:ext uri="{BB962C8B-B14F-4D97-AF65-F5344CB8AC3E}">
        <p14:creationId xmlns:p14="http://schemas.microsoft.com/office/powerpoint/2010/main" val="3051343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The Joy of Fellowship With Other Christians.</a:t>
            </a:r>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One of the greatest blessings of being a child of God is that we are not alone.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We are part of a spiritual family, and this family is intended to be a source of joy. </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There is joy in our association with our brethren </a:t>
            </a:r>
          </a:p>
          <a:p>
            <a:pPr marL="0" indent="0">
              <a:buFont typeface="Arial" panose="020B0604020202020204" pitchFamily="34" charset="0"/>
              <a:buNone/>
            </a:pPr>
            <a:r>
              <a:rPr lang="en-US" sz="1200" b="1" kern="1200" dirty="0">
                <a:solidFill>
                  <a:schemeClr val="tx1"/>
                </a:solidFill>
                <a:effectLst/>
                <a:latin typeface="+mn-lt"/>
                <a:ea typeface="+mn-ea"/>
                <a:cs typeface="+mn-cs"/>
              </a:rPr>
              <a:t>(Acts 2:46-47a), </a:t>
            </a:r>
            <a:r>
              <a:rPr lang="en-US" sz="1200" b="0" i="1" kern="1200" dirty="0">
                <a:solidFill>
                  <a:schemeClr val="tx1"/>
                </a:solidFill>
                <a:effectLst/>
                <a:latin typeface="+mn-lt"/>
                <a:ea typeface="+mn-ea"/>
                <a:cs typeface="+mn-cs"/>
              </a:rPr>
              <a:t>“</a:t>
            </a:r>
            <a:r>
              <a:rPr lang="en-US" i="1" dirty="0"/>
              <a:t>So continuing daily with one accord in the temple, and breaking bread from house to house, they ate their food with gladness and simplicity of heart,</a:t>
            </a:r>
            <a:r>
              <a:rPr lang="en-US" i="1" baseline="30000" dirty="0"/>
              <a:t> 47</a:t>
            </a:r>
            <a:r>
              <a:rPr lang="en-US" i="1" dirty="0"/>
              <a:t> praising God and having favor with all the people.”</a:t>
            </a:r>
            <a:endParaRPr lang="en-US" sz="1200" b="0" i="1"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There is joy in knowing others are walking in the truth </a:t>
            </a:r>
          </a:p>
          <a:p>
            <a:pPr marL="0" indent="0">
              <a:buFont typeface="Arial" panose="020B0604020202020204" pitchFamily="34" charset="0"/>
              <a:buNone/>
            </a:pPr>
            <a:r>
              <a:rPr lang="en-US" sz="1200" b="1" kern="1200" dirty="0">
                <a:solidFill>
                  <a:schemeClr val="tx1"/>
                </a:solidFill>
                <a:effectLst/>
                <a:latin typeface="+mn-lt"/>
                <a:ea typeface="+mn-ea"/>
                <a:cs typeface="+mn-cs"/>
              </a:rPr>
              <a:t>(2 John 4), [The apostle to the elect lady], </a:t>
            </a:r>
            <a:r>
              <a:rPr lang="en-US" sz="1200" i="1" kern="1200" dirty="0">
                <a:solidFill>
                  <a:schemeClr val="tx1"/>
                </a:solidFill>
                <a:effectLst/>
                <a:latin typeface="+mn-lt"/>
                <a:ea typeface="+mn-ea"/>
                <a:cs typeface="+mn-cs"/>
              </a:rPr>
              <a:t>“</a:t>
            </a:r>
            <a:r>
              <a:rPr lang="en-US" i="1" dirty="0"/>
              <a:t>I rejoiced greatly that I have found some of your children walking in truth, as we received commandment from the Father.”</a:t>
            </a:r>
            <a:endParaRPr lang="en-US" sz="1200" i="1" kern="1200" dirty="0">
              <a:solidFill>
                <a:schemeClr val="tx1"/>
              </a:solidFill>
              <a:effectLst/>
              <a:latin typeface="+mn-lt"/>
              <a:ea typeface="+mn-ea"/>
              <a:cs typeface="+mn-cs"/>
            </a:endParaRPr>
          </a:p>
          <a:p>
            <a:pPr marL="0" indent="0">
              <a:buFont typeface="Arial" panose="020B0604020202020204" pitchFamily="34" charset="0"/>
              <a:buNone/>
            </a:pPr>
            <a:r>
              <a:rPr lang="en-US" b="1" dirty="0"/>
              <a:t>(3 John 1:4), [to Gaius], </a:t>
            </a:r>
            <a:r>
              <a:rPr lang="en-US" i="1" dirty="0"/>
              <a:t>“I have no greater joy than to hear that my children walk in truth.”</a:t>
            </a:r>
            <a:endParaRPr lang="en-US" sz="1200" i="1"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We rejoice when sinners are converted to Christ</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When erring brethren are restored</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There is joy in receiving help from our brethren</a:t>
            </a:r>
          </a:p>
          <a:p>
            <a:pPr marL="0" indent="0">
              <a:buFont typeface="Arial" panose="020B0604020202020204" pitchFamily="34" charset="0"/>
              <a:buNone/>
            </a:pPr>
            <a:r>
              <a:rPr lang="en-US" sz="1200" b="1" i="0" kern="1200" dirty="0">
                <a:solidFill>
                  <a:schemeClr val="tx1"/>
                </a:solidFill>
                <a:effectLst/>
                <a:latin typeface="+mn-lt"/>
                <a:ea typeface="+mn-ea"/>
                <a:cs typeface="+mn-cs"/>
              </a:rPr>
              <a:t>(Psalm 133:1), </a:t>
            </a:r>
            <a:r>
              <a:rPr lang="en-US" sz="1200" i="1" kern="1200" dirty="0">
                <a:solidFill>
                  <a:schemeClr val="tx1"/>
                </a:solidFill>
                <a:effectLst/>
                <a:latin typeface="+mn-lt"/>
                <a:ea typeface="+mn-ea"/>
                <a:cs typeface="+mn-cs"/>
              </a:rPr>
              <a:t>“Behold, how good and how pleasant it is for brethren to dwell together in unity!”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293CEF1-CACA-4D35-870B-333534B0FA91}" type="slidenum">
              <a:rPr lang="en-US" smtClean="0"/>
              <a:t>4</a:t>
            </a:fld>
            <a:endParaRPr lang="en-US"/>
          </a:p>
        </p:txBody>
      </p:sp>
    </p:spTree>
    <p:extLst>
      <p:ext uri="{BB962C8B-B14F-4D97-AF65-F5344CB8AC3E}">
        <p14:creationId xmlns:p14="http://schemas.microsoft.com/office/powerpoint/2010/main" val="672735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The Joy of Leaving a Good Example.</a:t>
            </a:r>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We are to let our light shine so it can be seen by others </a:t>
            </a:r>
          </a:p>
          <a:p>
            <a:pPr marL="0" indent="0">
              <a:buFont typeface="Arial" panose="020B0604020202020204" pitchFamily="34" charset="0"/>
              <a:buNone/>
            </a:pPr>
            <a:r>
              <a:rPr lang="en-US" sz="1200" b="1" kern="1200" dirty="0">
                <a:solidFill>
                  <a:schemeClr val="tx1"/>
                </a:solidFill>
                <a:effectLst/>
                <a:latin typeface="+mn-lt"/>
                <a:ea typeface="+mn-ea"/>
                <a:cs typeface="+mn-cs"/>
              </a:rPr>
              <a:t>(Matthew 5:14-16), </a:t>
            </a:r>
            <a:r>
              <a:rPr lang="en-US" sz="1200" i="1" kern="1200" dirty="0">
                <a:solidFill>
                  <a:schemeClr val="tx1"/>
                </a:solidFill>
                <a:effectLst/>
                <a:latin typeface="+mn-lt"/>
                <a:ea typeface="+mn-ea"/>
                <a:cs typeface="+mn-cs"/>
              </a:rPr>
              <a:t>“</a:t>
            </a:r>
            <a:r>
              <a:rPr lang="en-US" i="1" dirty="0"/>
              <a:t>You are the light of the world. A city that is set on a hill cannot be hidden.</a:t>
            </a:r>
            <a:r>
              <a:rPr lang="en-US" i="1" baseline="30000" dirty="0"/>
              <a:t> 15</a:t>
            </a:r>
            <a:r>
              <a:rPr lang="en-US" i="1" dirty="0"/>
              <a:t> Nor do they light a lamp and put it under a basket, but on a lampstand, and it gives light to all who are in the house.</a:t>
            </a:r>
            <a:r>
              <a:rPr lang="en-US" i="1" baseline="30000" dirty="0"/>
              <a:t> 16</a:t>
            </a:r>
            <a:r>
              <a:rPr lang="en-US" i="1" dirty="0"/>
              <a:t> Let your light so shine before men, that they may see your good works and glorify your Father in heaven.”</a:t>
            </a:r>
            <a:endParaRPr lang="en-US" sz="1200" i="1"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Some people may not appreciate our example, but others will benefit greatly from our godly example. </a:t>
            </a:r>
          </a:p>
          <a:p>
            <a:pPr marL="628650" lvl="1" indent="-171450">
              <a:buFont typeface="Arial" panose="020B0604020202020204" pitchFamily="34" charset="0"/>
              <a:buChar char="•"/>
            </a:pPr>
            <a:r>
              <a:rPr lang="en-US" sz="1200" b="1" kern="1200" dirty="0">
                <a:solidFill>
                  <a:schemeClr val="tx1"/>
                </a:solidFill>
                <a:effectLst/>
                <a:latin typeface="+mn-lt"/>
                <a:ea typeface="+mn-ea"/>
                <a:cs typeface="+mn-cs"/>
              </a:rPr>
              <a:t>The time we spend serving the Lord, without grumbling or complaining, is setting a positive example for others. </a:t>
            </a:r>
          </a:p>
          <a:p>
            <a:pPr marL="0" lvl="0" indent="0">
              <a:buFont typeface="Arial" panose="020B0604020202020204" pitchFamily="34" charset="0"/>
              <a:buNone/>
            </a:pPr>
            <a:r>
              <a:rPr lang="en-US" sz="1200" b="1" i="0" kern="1200" dirty="0">
                <a:solidFill>
                  <a:schemeClr val="tx1"/>
                </a:solidFill>
                <a:effectLst/>
                <a:latin typeface="+mn-lt"/>
                <a:ea typeface="+mn-ea"/>
                <a:cs typeface="+mn-cs"/>
              </a:rPr>
              <a:t>(Philippians 2:14-15), </a:t>
            </a:r>
            <a:r>
              <a:rPr lang="en-US" sz="1200" i="1" kern="1200" dirty="0">
                <a:solidFill>
                  <a:schemeClr val="tx1"/>
                </a:solidFill>
                <a:effectLst/>
                <a:latin typeface="+mn-lt"/>
                <a:ea typeface="+mn-ea"/>
                <a:cs typeface="+mn-cs"/>
              </a:rPr>
              <a:t>“Do all things without complaining and disputing, that you may become blameless and harmless, children of God without fault in the midst of a crooked and perverse generation, among whom you shine as lights in the world”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293CEF1-CACA-4D35-870B-333534B0FA91}" type="slidenum">
              <a:rPr lang="en-US" smtClean="0"/>
              <a:t>5</a:t>
            </a:fld>
            <a:endParaRPr lang="en-US"/>
          </a:p>
        </p:txBody>
      </p:sp>
    </p:spTree>
    <p:extLst>
      <p:ext uri="{BB962C8B-B14F-4D97-AF65-F5344CB8AC3E}">
        <p14:creationId xmlns:p14="http://schemas.microsoft.com/office/powerpoint/2010/main" val="1747488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The Joy of Investing in Something Eternal.</a:t>
            </a:r>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We want to make wise investments of our time and money. </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Everything in this world will eventually perish</a:t>
            </a:r>
          </a:p>
          <a:p>
            <a:pPr marL="0" indent="0">
              <a:buFont typeface="Arial" panose="020B0604020202020204" pitchFamily="34" charset="0"/>
              <a:buNone/>
            </a:pPr>
            <a:r>
              <a:rPr lang="en-US" sz="1200" b="1" kern="1200" dirty="0">
                <a:solidFill>
                  <a:schemeClr val="tx1"/>
                </a:solidFill>
                <a:effectLst/>
                <a:latin typeface="+mn-lt"/>
                <a:ea typeface="+mn-ea"/>
                <a:cs typeface="+mn-cs"/>
              </a:rPr>
              <a:t>(</a:t>
            </a:r>
            <a:r>
              <a:rPr lang="en-US" b="1" dirty="0"/>
              <a:t>2 Peter 3:10), </a:t>
            </a:r>
            <a:r>
              <a:rPr lang="en-US" i="1" dirty="0"/>
              <a:t>“But the day of the Lord will come as a thief in the night, in which the heavens will pass away with a great noise, and the elements will melt with fervent heat; both the earth and the works that are in it will be burned up.</a:t>
            </a:r>
            <a:r>
              <a:rPr lang="en-US" sz="1200" i="1" kern="1200" dirty="0">
                <a:solidFill>
                  <a:schemeClr val="tx1"/>
                </a:solidFill>
                <a:effectLst/>
                <a:latin typeface="+mn-lt"/>
                <a:ea typeface="+mn-ea"/>
                <a:cs typeface="+mn-cs"/>
              </a:rPr>
              <a:t>”</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We are not to labor for and lay up treasures that will perish on the earth, but that will endure to be enjoyed into eternity </a:t>
            </a:r>
          </a:p>
          <a:p>
            <a:pPr marL="0" indent="0">
              <a:buFont typeface="Arial" panose="020B0604020202020204" pitchFamily="34" charset="0"/>
              <a:buNone/>
            </a:pPr>
            <a:r>
              <a:rPr lang="en-US" sz="1200" b="1" kern="1200" dirty="0">
                <a:solidFill>
                  <a:schemeClr val="tx1"/>
                </a:solidFill>
                <a:effectLst/>
                <a:latin typeface="+mn-lt"/>
                <a:ea typeface="+mn-ea"/>
                <a:cs typeface="+mn-cs"/>
              </a:rPr>
              <a:t>(</a:t>
            </a:r>
            <a:r>
              <a:rPr lang="en-US" b="1" dirty="0"/>
              <a:t>John 6:27), </a:t>
            </a:r>
            <a:r>
              <a:rPr lang="en-US" i="1" dirty="0"/>
              <a:t>“Do not labor for the food which perishes, but for the food which endures to everlasting life, which the Son of Man will give you, because God the Father has set His seal on Him.”</a:t>
            </a:r>
            <a:endParaRPr lang="en-US" sz="1200" i="1"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We should be different from the people of the world</a:t>
            </a:r>
          </a:p>
          <a:p>
            <a:pPr marL="0" indent="0">
              <a:buFont typeface="Arial" panose="020B0604020202020204" pitchFamily="34" charset="0"/>
              <a:buNone/>
            </a:pPr>
            <a:r>
              <a:rPr lang="en-US" sz="1200" b="1" kern="1200" dirty="0">
                <a:solidFill>
                  <a:schemeClr val="tx1"/>
                </a:solidFill>
                <a:effectLst/>
                <a:latin typeface="+mn-lt"/>
                <a:ea typeface="+mn-ea"/>
                <a:cs typeface="+mn-cs"/>
              </a:rPr>
              <a:t>(1 Corinthians 9:24-27), </a:t>
            </a:r>
            <a:r>
              <a:rPr lang="en-US" sz="1200" i="1" kern="1200" dirty="0">
                <a:solidFill>
                  <a:schemeClr val="tx1"/>
                </a:solidFill>
                <a:effectLst/>
                <a:latin typeface="+mn-lt"/>
                <a:ea typeface="+mn-ea"/>
                <a:cs typeface="+mn-cs"/>
              </a:rPr>
              <a:t>“</a:t>
            </a:r>
            <a:r>
              <a:rPr lang="en-US" i="1" dirty="0"/>
              <a:t>Do you not know that those who run in a race all run, but one receives the prize? Run in such a way that you may obtain it.</a:t>
            </a:r>
            <a:r>
              <a:rPr lang="en-US" i="1" baseline="30000" dirty="0"/>
              <a:t> 25</a:t>
            </a:r>
            <a:r>
              <a:rPr lang="en-US" i="1" dirty="0"/>
              <a:t> And everyone who competes for the prize is temperate in all things. </a:t>
            </a:r>
            <a:r>
              <a:rPr lang="en-US" i="1" u="sng" dirty="0"/>
              <a:t>Now they do it to obtain a perishable crown, but we for an imperishable crown</a:t>
            </a:r>
            <a:r>
              <a:rPr lang="en-US" i="1" dirty="0"/>
              <a:t>.</a:t>
            </a:r>
            <a:r>
              <a:rPr lang="en-US" i="1" baseline="30000" dirty="0"/>
              <a:t> 26</a:t>
            </a:r>
            <a:r>
              <a:rPr lang="en-US" i="1" dirty="0"/>
              <a:t> Therefore I run thus: not with uncertainty. Thus I fight: not as one who beats the air.</a:t>
            </a:r>
            <a:r>
              <a:rPr lang="en-US" i="1" baseline="30000" dirty="0"/>
              <a:t> 27</a:t>
            </a:r>
            <a:r>
              <a:rPr lang="en-US" i="1" dirty="0"/>
              <a:t> But I discipline my body and bring it into subjection, lest, when I have preached to others, I myself should become disqualified.”</a:t>
            </a:r>
            <a:endParaRPr lang="en-US" sz="1200" i="1"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Our reason for rejoicing is found in eternity!</a:t>
            </a:r>
          </a:p>
          <a:p>
            <a:pPr marL="0" indent="0">
              <a:buFont typeface="Arial" panose="020B0604020202020204" pitchFamily="34" charset="0"/>
              <a:buNone/>
            </a:pPr>
            <a:r>
              <a:rPr lang="en-US" sz="1200" b="1" i="0" kern="1200" dirty="0">
                <a:solidFill>
                  <a:schemeClr val="tx1"/>
                </a:solidFill>
                <a:effectLst/>
                <a:latin typeface="+mn-lt"/>
                <a:ea typeface="+mn-ea"/>
                <a:cs typeface="+mn-cs"/>
              </a:rPr>
              <a:t>(Luke 10:20), [Jesus told his disciples], </a:t>
            </a:r>
            <a:r>
              <a:rPr lang="en-US" sz="1200" b="0" i="1" kern="1200" dirty="0">
                <a:solidFill>
                  <a:schemeClr val="tx1"/>
                </a:solidFill>
                <a:effectLst/>
                <a:latin typeface="+mn-lt"/>
                <a:ea typeface="+mn-ea"/>
                <a:cs typeface="+mn-cs"/>
              </a:rPr>
              <a:t>“</a:t>
            </a:r>
            <a:r>
              <a:rPr lang="en-US" b="0" i="1" dirty="0"/>
              <a:t>rejoice because your names are written in heaven.”</a:t>
            </a:r>
            <a:endParaRPr lang="en-US" sz="1200" b="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293CEF1-CACA-4D35-870B-333534B0FA91}" type="slidenum">
              <a:rPr lang="en-US" smtClean="0"/>
              <a:t>6</a:t>
            </a:fld>
            <a:endParaRPr lang="en-US"/>
          </a:p>
        </p:txBody>
      </p:sp>
    </p:spTree>
    <p:extLst>
      <p:ext uri="{BB962C8B-B14F-4D97-AF65-F5344CB8AC3E}">
        <p14:creationId xmlns:p14="http://schemas.microsoft.com/office/powerpoint/2010/main" val="837788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(Acts 20:22-24), [the Apostle Paul’s determination], </a:t>
            </a:r>
            <a:r>
              <a:rPr lang="en-US" i="1" dirty="0"/>
              <a:t>“And see, now I go bound in the spirit to Jerusalem, not knowing the things that will happen to me there,</a:t>
            </a:r>
            <a:r>
              <a:rPr lang="en-US" i="1" baseline="30000" dirty="0"/>
              <a:t> 23</a:t>
            </a:r>
            <a:r>
              <a:rPr lang="en-US" i="1" dirty="0"/>
              <a:t> except that the Holy Spirit testifies in every city, saying that chains and tribulations await me.</a:t>
            </a:r>
            <a:r>
              <a:rPr lang="en-US" i="1" baseline="30000" dirty="0"/>
              <a:t> 24</a:t>
            </a:r>
            <a:r>
              <a:rPr lang="en-US" i="1" dirty="0"/>
              <a:t> </a:t>
            </a:r>
            <a:r>
              <a:rPr lang="en-US" i="1" u="sng" dirty="0"/>
              <a:t>But none of these things move me; nor do I count my life dear to myself, so that I may finish my race with joy, and the ministry which I received from the Lord Jesus, to testify to the gospel of the grace of God</a:t>
            </a:r>
            <a:r>
              <a:rPr lang="en-US" i="1" dirty="0"/>
              <a:t>.”</a:t>
            </a:r>
            <a:endParaRPr lang="en-US" sz="1200" b="1" i="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Conclusion:</a:t>
            </a:r>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Lord is not going to force us to serve Him.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Neither is He going to force us to be happy while doing so.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It is easy to become distracted and discouraged.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devil would love to see us walk away from the Lord, but we need to be like Paul and </a:t>
            </a:r>
            <a:r>
              <a:rPr lang="en-US" sz="1200" i="1" kern="1200" dirty="0">
                <a:solidFill>
                  <a:schemeClr val="tx1"/>
                </a:solidFill>
                <a:effectLst/>
                <a:latin typeface="+mn-lt"/>
                <a:ea typeface="+mn-ea"/>
                <a:cs typeface="+mn-cs"/>
              </a:rPr>
              <a:t>“finish our race with joy”</a:t>
            </a:r>
            <a:r>
              <a:rPr lang="en-US" sz="1200" kern="1200" dirty="0">
                <a:solidFill>
                  <a:schemeClr val="tx1"/>
                </a:solidFill>
                <a:effectLst/>
                <a:latin typeface="+mn-lt"/>
                <a:ea typeface="+mn-ea"/>
                <a:cs typeface="+mn-cs"/>
              </a:rPr>
              <a:t> (Acts 20:24).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Do you find joy in serving the Lord?</a:t>
            </a:r>
          </a:p>
        </p:txBody>
      </p:sp>
      <p:sp>
        <p:nvSpPr>
          <p:cNvPr id="4" name="Slide Number Placeholder 3"/>
          <p:cNvSpPr>
            <a:spLocks noGrp="1"/>
          </p:cNvSpPr>
          <p:nvPr>
            <p:ph type="sldNum" sz="quarter" idx="10"/>
          </p:nvPr>
        </p:nvSpPr>
        <p:spPr/>
        <p:txBody>
          <a:bodyPr/>
          <a:lstStyle/>
          <a:p>
            <a:fld id="{2293CEF1-CACA-4D35-870B-333534B0FA91}" type="slidenum">
              <a:rPr lang="en-US" smtClean="0"/>
              <a:t>7</a:t>
            </a:fld>
            <a:endParaRPr lang="en-US"/>
          </a:p>
        </p:txBody>
      </p:sp>
    </p:spTree>
    <p:extLst>
      <p:ext uri="{BB962C8B-B14F-4D97-AF65-F5344CB8AC3E}">
        <p14:creationId xmlns:p14="http://schemas.microsoft.com/office/powerpoint/2010/main" val="4143523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10/2/2017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10/2/2017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10/2/2017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10/2/2017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10/2/2017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10/2/2017</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10/2/2017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10/2/2017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10/2/2017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Ref idx="1001">
        <a:schemeClr val="bg2"/>
      </p:bgRef>
    </p:bg>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10/2/2017</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tx1">
              <a:lumMod val="8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10/2/2017</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chemeClr val="bg2">
              <a:lumMod val="60000"/>
              <a:lumOff val="40000"/>
              <a:alpha val="15000"/>
            </a:schemeClr>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10/2/2017</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C69D0-027E-45D8-B1B3-7420A18C0863}"/>
              </a:ext>
            </a:extLst>
          </p:cNvPr>
          <p:cNvSpPr>
            <a:spLocks noGrp="1"/>
          </p:cNvSpPr>
          <p:nvPr>
            <p:ph type="ctrTitle"/>
          </p:nvPr>
        </p:nvSpPr>
        <p:spPr/>
        <p:txBody>
          <a:bodyPr>
            <a:normAutofit/>
          </a:bodyPr>
          <a:lstStyle/>
          <a:p>
            <a:r>
              <a:rPr lang="en-US" sz="5400" dirty="0"/>
              <a:t>Serving the Lord</a:t>
            </a:r>
          </a:p>
        </p:txBody>
      </p:sp>
      <p:sp>
        <p:nvSpPr>
          <p:cNvPr id="3" name="Subtitle 2">
            <a:extLst>
              <a:ext uri="{FF2B5EF4-FFF2-40B4-BE49-F238E27FC236}">
                <a16:creationId xmlns:a16="http://schemas.microsoft.com/office/drawing/2014/main" id="{EA44A62B-1D38-4211-9D01-A6C491BDD0D8}"/>
              </a:ext>
            </a:extLst>
          </p:cNvPr>
          <p:cNvSpPr>
            <a:spLocks noGrp="1"/>
          </p:cNvSpPr>
          <p:nvPr>
            <p:ph type="subTitle" idx="1"/>
          </p:nvPr>
        </p:nvSpPr>
        <p:spPr/>
        <p:txBody>
          <a:bodyPr>
            <a:normAutofit/>
          </a:bodyPr>
          <a:lstStyle/>
          <a:p>
            <a:r>
              <a:rPr lang="en-US" sz="4800" dirty="0">
                <a:effectLst>
                  <a:outerShdw blurRad="38100" dist="38100" dir="2700000" algn="tl">
                    <a:srgbClr val="000000">
                      <a:alpha val="43137"/>
                    </a:srgbClr>
                  </a:outerShdw>
                </a:effectLst>
              </a:rPr>
              <a:t>Acts 8:5-8</a:t>
            </a:r>
          </a:p>
        </p:txBody>
      </p:sp>
      <p:sp>
        <p:nvSpPr>
          <p:cNvPr id="4" name="TextBox 3">
            <a:extLst>
              <a:ext uri="{FF2B5EF4-FFF2-40B4-BE49-F238E27FC236}">
                <a16:creationId xmlns:a16="http://schemas.microsoft.com/office/drawing/2014/main" id="{BCBC6FB5-D7EB-4CA7-8DB1-E3DF4CDAF9DF}"/>
              </a:ext>
            </a:extLst>
          </p:cNvPr>
          <p:cNvSpPr txBox="1"/>
          <p:nvPr/>
        </p:nvSpPr>
        <p:spPr>
          <a:xfrm>
            <a:off x="1800872" y="595107"/>
            <a:ext cx="4055919" cy="2015936"/>
          </a:xfrm>
          <a:prstGeom prst="rect">
            <a:avLst/>
          </a:prstGeom>
          <a:noFill/>
        </p:spPr>
        <p:txBody>
          <a:bodyPr wrap="none" rtlCol="0">
            <a:spAutoFit/>
          </a:bodyPr>
          <a:lstStyle/>
          <a:p>
            <a:r>
              <a:rPr lang="en-US" sz="6600" dirty="0">
                <a:effectLst>
                  <a:outerShdw blurRad="38100" dist="38100" dir="5400000" algn="t" rotWithShape="0">
                    <a:prstClr val="black">
                      <a:alpha val="75000"/>
                    </a:prstClr>
                  </a:outerShdw>
                </a:effectLst>
                <a:latin typeface="Rage Italic" panose="03070502040507070304" pitchFamily="66" charset="0"/>
              </a:rPr>
              <a:t>the </a:t>
            </a:r>
            <a:r>
              <a:rPr lang="en-US" sz="12500" dirty="0">
                <a:effectLst>
                  <a:outerShdw blurRad="38100" dist="38100" dir="5400000" algn="t" rotWithShape="0">
                    <a:prstClr val="black">
                      <a:alpha val="75000"/>
                    </a:prstClr>
                  </a:outerShdw>
                </a:effectLst>
                <a:latin typeface="Rage Italic" panose="03070502040507070304" pitchFamily="66" charset="0"/>
              </a:rPr>
              <a:t>Joy</a:t>
            </a:r>
            <a:r>
              <a:rPr lang="en-US" sz="6600" dirty="0">
                <a:effectLst>
                  <a:outerShdw blurRad="38100" dist="38100" dir="5400000" algn="t" rotWithShape="0">
                    <a:prstClr val="black">
                      <a:alpha val="75000"/>
                    </a:prstClr>
                  </a:outerShdw>
                </a:effectLst>
                <a:latin typeface="Rage Italic" panose="03070502040507070304" pitchFamily="66" charset="0"/>
              </a:rPr>
              <a:t> of</a:t>
            </a:r>
          </a:p>
        </p:txBody>
      </p:sp>
    </p:spTree>
    <p:extLst>
      <p:ext uri="{BB962C8B-B14F-4D97-AF65-F5344CB8AC3E}">
        <p14:creationId xmlns:p14="http://schemas.microsoft.com/office/powerpoint/2010/main" val="355462132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F137A-A3EA-4E05-9996-8FEB0A5023D1}"/>
              </a:ext>
            </a:extLst>
          </p:cNvPr>
          <p:cNvSpPr>
            <a:spLocks noGrp="1"/>
          </p:cNvSpPr>
          <p:nvPr>
            <p:ph type="title"/>
          </p:nvPr>
        </p:nvSpPr>
        <p:spPr>
          <a:xfrm>
            <a:off x="524629" y="334554"/>
            <a:ext cx="5757941" cy="1188720"/>
          </a:xfrm>
        </p:spPr>
        <p:txBody>
          <a:bodyPr>
            <a:normAutofit/>
          </a:bodyPr>
          <a:lstStyle/>
          <a:p>
            <a:r>
              <a:rPr lang="en-US" sz="6000" dirty="0">
                <a:effectLst>
                  <a:innerShdw blurRad="38100" dist="50800" dir="2700000">
                    <a:prstClr val="black">
                      <a:alpha val="85000"/>
                    </a:prstClr>
                  </a:innerShdw>
                </a:effectLst>
              </a:rPr>
              <a:t>The joy of…</a:t>
            </a:r>
          </a:p>
        </p:txBody>
      </p:sp>
      <p:sp>
        <p:nvSpPr>
          <p:cNvPr id="4" name="Content Placeholder 3">
            <a:extLst>
              <a:ext uri="{FF2B5EF4-FFF2-40B4-BE49-F238E27FC236}">
                <a16:creationId xmlns:a16="http://schemas.microsoft.com/office/drawing/2014/main" id="{2CAC5F36-165F-4178-9A3A-1B0821CC43CB}"/>
              </a:ext>
            </a:extLst>
          </p:cNvPr>
          <p:cNvSpPr>
            <a:spLocks noGrp="1"/>
          </p:cNvSpPr>
          <p:nvPr>
            <p:ph sz="half" idx="1"/>
          </p:nvPr>
        </p:nvSpPr>
        <p:spPr>
          <a:xfrm>
            <a:off x="449943" y="1799771"/>
            <a:ext cx="5907314" cy="4775200"/>
          </a:xfrm>
        </p:spPr>
        <p:txBody>
          <a:bodyPr>
            <a:normAutofit/>
          </a:bodyPr>
          <a:lstStyle/>
          <a:p>
            <a:pPr marL="347663" indent="-347663"/>
            <a:r>
              <a:rPr lang="en-US" sz="4000" b="1" dirty="0">
                <a:solidFill>
                  <a:srgbClr val="CBC355"/>
                </a:solidFill>
                <a:effectLst>
                  <a:outerShdw blurRad="38100" dist="38100" dir="2700000" algn="tl">
                    <a:srgbClr val="000000">
                      <a:alpha val="43137"/>
                    </a:srgbClr>
                  </a:outerShdw>
                </a:effectLst>
              </a:rPr>
              <a:t>Knowing we are doing what is right          </a:t>
            </a:r>
            <a:r>
              <a:rPr lang="en-US" sz="4000" dirty="0"/>
              <a:t>Hosea 14:9; Eph. 2:10</a:t>
            </a:r>
          </a:p>
        </p:txBody>
      </p:sp>
      <p:sp>
        <p:nvSpPr>
          <p:cNvPr id="5" name="Content Placeholder 4">
            <a:extLst>
              <a:ext uri="{FF2B5EF4-FFF2-40B4-BE49-F238E27FC236}">
                <a16:creationId xmlns:a16="http://schemas.microsoft.com/office/drawing/2014/main" id="{12944861-6021-42F4-A3E9-F921FEBCA64A}"/>
              </a:ext>
            </a:extLst>
          </p:cNvPr>
          <p:cNvSpPr>
            <a:spLocks noGrp="1"/>
          </p:cNvSpPr>
          <p:nvPr>
            <p:ph sz="half" idx="2"/>
          </p:nvPr>
        </p:nvSpPr>
        <p:spPr>
          <a:xfrm>
            <a:off x="6734628" y="928914"/>
            <a:ext cx="5239657" cy="5646056"/>
          </a:xfrm>
        </p:spPr>
        <p:txBody>
          <a:bodyPr>
            <a:normAutofit/>
          </a:bodyPr>
          <a:lstStyle/>
          <a:p>
            <a:pPr marL="347663" indent="-347663"/>
            <a:endParaRPr lang="en-US" sz="4000" dirty="0"/>
          </a:p>
        </p:txBody>
      </p:sp>
    </p:spTree>
    <p:extLst>
      <p:ext uri="{BB962C8B-B14F-4D97-AF65-F5344CB8AC3E}">
        <p14:creationId xmlns:p14="http://schemas.microsoft.com/office/powerpoint/2010/main" val="1676189877"/>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F137A-A3EA-4E05-9996-8FEB0A5023D1}"/>
              </a:ext>
            </a:extLst>
          </p:cNvPr>
          <p:cNvSpPr>
            <a:spLocks noGrp="1"/>
          </p:cNvSpPr>
          <p:nvPr>
            <p:ph type="title"/>
          </p:nvPr>
        </p:nvSpPr>
        <p:spPr>
          <a:xfrm>
            <a:off x="524629" y="334554"/>
            <a:ext cx="5757941" cy="1188720"/>
          </a:xfrm>
        </p:spPr>
        <p:txBody>
          <a:bodyPr>
            <a:normAutofit/>
          </a:bodyPr>
          <a:lstStyle/>
          <a:p>
            <a:r>
              <a:rPr lang="en-US" sz="6000" dirty="0">
                <a:effectLst>
                  <a:innerShdw blurRad="38100" dist="50800" dir="2700000">
                    <a:prstClr val="black">
                      <a:alpha val="85000"/>
                    </a:prstClr>
                  </a:innerShdw>
                </a:effectLst>
              </a:rPr>
              <a:t>The joy of…</a:t>
            </a:r>
          </a:p>
        </p:txBody>
      </p:sp>
      <p:sp>
        <p:nvSpPr>
          <p:cNvPr id="4" name="Content Placeholder 3">
            <a:extLst>
              <a:ext uri="{FF2B5EF4-FFF2-40B4-BE49-F238E27FC236}">
                <a16:creationId xmlns:a16="http://schemas.microsoft.com/office/drawing/2014/main" id="{2CAC5F36-165F-4178-9A3A-1B0821CC43CB}"/>
              </a:ext>
            </a:extLst>
          </p:cNvPr>
          <p:cNvSpPr>
            <a:spLocks noGrp="1"/>
          </p:cNvSpPr>
          <p:nvPr>
            <p:ph sz="half" idx="1"/>
          </p:nvPr>
        </p:nvSpPr>
        <p:spPr>
          <a:xfrm>
            <a:off x="449943" y="1799771"/>
            <a:ext cx="5907314" cy="4775200"/>
          </a:xfrm>
        </p:spPr>
        <p:txBody>
          <a:bodyPr>
            <a:normAutofit/>
          </a:bodyPr>
          <a:lstStyle/>
          <a:p>
            <a:pPr marL="347663" indent="-347663"/>
            <a:r>
              <a:rPr lang="en-US" sz="4000" b="1" dirty="0">
                <a:solidFill>
                  <a:srgbClr val="CBC355"/>
                </a:solidFill>
                <a:effectLst>
                  <a:outerShdw blurRad="38100" dist="38100" dir="2700000" algn="tl">
                    <a:srgbClr val="000000">
                      <a:alpha val="43137"/>
                    </a:srgbClr>
                  </a:outerShdw>
                </a:effectLst>
              </a:rPr>
              <a:t>Knowing we are doing what is right          </a:t>
            </a:r>
            <a:r>
              <a:rPr lang="en-US" sz="4000" dirty="0"/>
              <a:t>Hosea 14:9; Eph. 2:10</a:t>
            </a:r>
          </a:p>
          <a:p>
            <a:pPr marL="347663" indent="-347663"/>
            <a:r>
              <a:rPr lang="en-US" sz="4000" b="1" dirty="0">
                <a:solidFill>
                  <a:schemeClr val="accent2">
                    <a:lumMod val="75000"/>
                  </a:schemeClr>
                </a:solidFill>
                <a:effectLst>
                  <a:outerShdw blurRad="38100" dist="38100" dir="2700000" algn="tl">
                    <a:srgbClr val="000000">
                      <a:alpha val="43137"/>
                    </a:srgbClr>
                  </a:outerShdw>
                </a:effectLst>
              </a:rPr>
              <a:t>Worshipping God</a:t>
            </a:r>
            <a:r>
              <a:rPr lang="en-US" sz="4000" b="1" dirty="0">
                <a:effectLst>
                  <a:outerShdw blurRad="38100" dist="38100" dir="2700000" algn="tl">
                    <a:srgbClr val="000000">
                      <a:alpha val="43137"/>
                    </a:srgbClr>
                  </a:outerShdw>
                </a:effectLst>
              </a:rPr>
              <a:t> </a:t>
            </a:r>
            <a:r>
              <a:rPr lang="en-US" sz="4000" dirty="0"/>
              <a:t>Psalm 122:1; 95:1-2</a:t>
            </a:r>
          </a:p>
        </p:txBody>
      </p:sp>
      <p:sp>
        <p:nvSpPr>
          <p:cNvPr id="5" name="Content Placeholder 4">
            <a:extLst>
              <a:ext uri="{FF2B5EF4-FFF2-40B4-BE49-F238E27FC236}">
                <a16:creationId xmlns:a16="http://schemas.microsoft.com/office/drawing/2014/main" id="{12944861-6021-42F4-A3E9-F921FEBCA64A}"/>
              </a:ext>
            </a:extLst>
          </p:cNvPr>
          <p:cNvSpPr>
            <a:spLocks noGrp="1"/>
          </p:cNvSpPr>
          <p:nvPr>
            <p:ph sz="half" idx="2"/>
          </p:nvPr>
        </p:nvSpPr>
        <p:spPr>
          <a:xfrm>
            <a:off x="6734628" y="928914"/>
            <a:ext cx="5239657" cy="5646056"/>
          </a:xfrm>
        </p:spPr>
        <p:txBody>
          <a:bodyPr>
            <a:normAutofit/>
          </a:bodyPr>
          <a:lstStyle/>
          <a:p>
            <a:pPr marL="347663" indent="-347663"/>
            <a:endParaRPr lang="en-US" sz="4000" dirty="0"/>
          </a:p>
        </p:txBody>
      </p:sp>
    </p:spTree>
    <p:extLst>
      <p:ext uri="{BB962C8B-B14F-4D97-AF65-F5344CB8AC3E}">
        <p14:creationId xmlns:p14="http://schemas.microsoft.com/office/powerpoint/2010/main" val="142945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anim calcmode="lin" valueType="num">
                                      <p:cBhvr>
                                        <p:cTn id="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F137A-A3EA-4E05-9996-8FEB0A5023D1}"/>
              </a:ext>
            </a:extLst>
          </p:cNvPr>
          <p:cNvSpPr>
            <a:spLocks noGrp="1"/>
          </p:cNvSpPr>
          <p:nvPr>
            <p:ph type="title"/>
          </p:nvPr>
        </p:nvSpPr>
        <p:spPr>
          <a:xfrm>
            <a:off x="524629" y="334554"/>
            <a:ext cx="5757941" cy="1188720"/>
          </a:xfrm>
        </p:spPr>
        <p:txBody>
          <a:bodyPr>
            <a:normAutofit/>
          </a:bodyPr>
          <a:lstStyle/>
          <a:p>
            <a:r>
              <a:rPr lang="en-US" sz="6000" dirty="0">
                <a:effectLst>
                  <a:innerShdw blurRad="38100" dist="50800" dir="2700000">
                    <a:prstClr val="black">
                      <a:alpha val="85000"/>
                    </a:prstClr>
                  </a:innerShdw>
                </a:effectLst>
              </a:rPr>
              <a:t>The joy of…</a:t>
            </a:r>
          </a:p>
        </p:txBody>
      </p:sp>
      <p:sp>
        <p:nvSpPr>
          <p:cNvPr id="4" name="Content Placeholder 3">
            <a:extLst>
              <a:ext uri="{FF2B5EF4-FFF2-40B4-BE49-F238E27FC236}">
                <a16:creationId xmlns:a16="http://schemas.microsoft.com/office/drawing/2014/main" id="{2CAC5F36-165F-4178-9A3A-1B0821CC43CB}"/>
              </a:ext>
            </a:extLst>
          </p:cNvPr>
          <p:cNvSpPr>
            <a:spLocks noGrp="1"/>
          </p:cNvSpPr>
          <p:nvPr>
            <p:ph sz="half" idx="1"/>
          </p:nvPr>
        </p:nvSpPr>
        <p:spPr>
          <a:xfrm>
            <a:off x="449943" y="1799771"/>
            <a:ext cx="5907314" cy="4775200"/>
          </a:xfrm>
        </p:spPr>
        <p:txBody>
          <a:bodyPr>
            <a:normAutofit/>
          </a:bodyPr>
          <a:lstStyle/>
          <a:p>
            <a:pPr marL="347663" indent="-347663"/>
            <a:r>
              <a:rPr lang="en-US" sz="4000" b="1" dirty="0">
                <a:solidFill>
                  <a:srgbClr val="CBC355"/>
                </a:solidFill>
                <a:effectLst>
                  <a:outerShdw blurRad="38100" dist="38100" dir="2700000" algn="tl">
                    <a:srgbClr val="000000">
                      <a:alpha val="43137"/>
                    </a:srgbClr>
                  </a:outerShdw>
                </a:effectLst>
              </a:rPr>
              <a:t>Knowing we are doing what is right          </a:t>
            </a:r>
            <a:r>
              <a:rPr lang="en-US" sz="4000" dirty="0"/>
              <a:t>Hosea 14:9; Eph. 2:10</a:t>
            </a:r>
          </a:p>
          <a:p>
            <a:pPr marL="347663" indent="-347663"/>
            <a:r>
              <a:rPr lang="en-US" sz="4000" b="1" dirty="0">
                <a:solidFill>
                  <a:schemeClr val="accent2">
                    <a:lumMod val="75000"/>
                  </a:schemeClr>
                </a:solidFill>
                <a:effectLst>
                  <a:outerShdw blurRad="38100" dist="38100" dir="2700000" algn="tl">
                    <a:srgbClr val="000000">
                      <a:alpha val="43137"/>
                    </a:srgbClr>
                  </a:outerShdw>
                </a:effectLst>
              </a:rPr>
              <a:t>Worshipping God</a:t>
            </a:r>
            <a:r>
              <a:rPr lang="en-US" sz="4000" b="1" dirty="0">
                <a:effectLst>
                  <a:outerShdw blurRad="38100" dist="38100" dir="2700000" algn="tl">
                    <a:srgbClr val="000000">
                      <a:alpha val="43137"/>
                    </a:srgbClr>
                  </a:outerShdw>
                </a:effectLst>
              </a:rPr>
              <a:t> </a:t>
            </a:r>
            <a:r>
              <a:rPr lang="en-US" sz="4000" dirty="0"/>
              <a:t>Psalm 122:1; 95:1-2</a:t>
            </a:r>
          </a:p>
          <a:p>
            <a:pPr marL="347663" indent="-347663"/>
            <a:r>
              <a:rPr lang="en-US" sz="4000" b="1" dirty="0">
                <a:solidFill>
                  <a:schemeClr val="accent2">
                    <a:lumMod val="75000"/>
                  </a:schemeClr>
                </a:solidFill>
                <a:effectLst>
                  <a:outerShdw blurRad="38100" dist="38100" dir="2700000" algn="tl">
                    <a:srgbClr val="000000">
                      <a:alpha val="43137"/>
                    </a:srgbClr>
                  </a:outerShdw>
                </a:effectLst>
              </a:rPr>
              <a:t>Fellowship </a:t>
            </a:r>
            <a:r>
              <a:rPr lang="en-US" sz="4000" b="1" dirty="0">
                <a:effectLst>
                  <a:outerShdw blurRad="38100" dist="38100" dir="2700000" algn="tl">
                    <a:srgbClr val="000000">
                      <a:alpha val="43137"/>
                    </a:srgbClr>
                  </a:outerShdw>
                </a:effectLst>
              </a:rPr>
              <a:t> </a:t>
            </a:r>
            <a:r>
              <a:rPr lang="en-US" sz="4000" dirty="0"/>
              <a:t>             Acts 2:46; 2 Jn. 4; 3 Jn. 4</a:t>
            </a:r>
          </a:p>
        </p:txBody>
      </p:sp>
      <p:sp>
        <p:nvSpPr>
          <p:cNvPr id="5" name="Content Placeholder 4">
            <a:extLst>
              <a:ext uri="{FF2B5EF4-FFF2-40B4-BE49-F238E27FC236}">
                <a16:creationId xmlns:a16="http://schemas.microsoft.com/office/drawing/2014/main" id="{12944861-6021-42F4-A3E9-F921FEBCA64A}"/>
              </a:ext>
            </a:extLst>
          </p:cNvPr>
          <p:cNvSpPr>
            <a:spLocks noGrp="1"/>
          </p:cNvSpPr>
          <p:nvPr>
            <p:ph sz="half" idx="2"/>
          </p:nvPr>
        </p:nvSpPr>
        <p:spPr>
          <a:xfrm>
            <a:off x="6734628" y="928914"/>
            <a:ext cx="5239657" cy="5646056"/>
          </a:xfrm>
        </p:spPr>
        <p:txBody>
          <a:bodyPr>
            <a:normAutofit/>
          </a:bodyPr>
          <a:lstStyle/>
          <a:p>
            <a:pPr marL="347663" indent="-347663"/>
            <a:endParaRPr lang="en-US" sz="4000" dirty="0"/>
          </a:p>
        </p:txBody>
      </p:sp>
    </p:spTree>
    <p:extLst>
      <p:ext uri="{BB962C8B-B14F-4D97-AF65-F5344CB8AC3E}">
        <p14:creationId xmlns:p14="http://schemas.microsoft.com/office/powerpoint/2010/main" val="27192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anim calcmode="lin" valueType="num">
                                      <p:cBhvr>
                                        <p:cTn id="8"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F137A-A3EA-4E05-9996-8FEB0A5023D1}"/>
              </a:ext>
            </a:extLst>
          </p:cNvPr>
          <p:cNvSpPr>
            <a:spLocks noGrp="1"/>
          </p:cNvSpPr>
          <p:nvPr>
            <p:ph type="title"/>
          </p:nvPr>
        </p:nvSpPr>
        <p:spPr>
          <a:xfrm>
            <a:off x="524629" y="334554"/>
            <a:ext cx="5757941" cy="1188720"/>
          </a:xfrm>
        </p:spPr>
        <p:txBody>
          <a:bodyPr>
            <a:normAutofit/>
          </a:bodyPr>
          <a:lstStyle/>
          <a:p>
            <a:r>
              <a:rPr lang="en-US" sz="6000" dirty="0">
                <a:effectLst>
                  <a:innerShdw blurRad="38100" dist="50800" dir="2700000">
                    <a:prstClr val="black">
                      <a:alpha val="85000"/>
                    </a:prstClr>
                  </a:innerShdw>
                </a:effectLst>
              </a:rPr>
              <a:t>The joy of…</a:t>
            </a:r>
          </a:p>
        </p:txBody>
      </p:sp>
      <p:sp>
        <p:nvSpPr>
          <p:cNvPr id="4" name="Content Placeholder 3">
            <a:extLst>
              <a:ext uri="{FF2B5EF4-FFF2-40B4-BE49-F238E27FC236}">
                <a16:creationId xmlns:a16="http://schemas.microsoft.com/office/drawing/2014/main" id="{2CAC5F36-165F-4178-9A3A-1B0821CC43CB}"/>
              </a:ext>
            </a:extLst>
          </p:cNvPr>
          <p:cNvSpPr>
            <a:spLocks noGrp="1"/>
          </p:cNvSpPr>
          <p:nvPr>
            <p:ph sz="half" idx="1"/>
          </p:nvPr>
        </p:nvSpPr>
        <p:spPr>
          <a:xfrm>
            <a:off x="449943" y="1799771"/>
            <a:ext cx="5907314" cy="4775200"/>
          </a:xfrm>
        </p:spPr>
        <p:txBody>
          <a:bodyPr>
            <a:normAutofit/>
          </a:bodyPr>
          <a:lstStyle/>
          <a:p>
            <a:pPr marL="347663" indent="-347663"/>
            <a:r>
              <a:rPr lang="en-US" sz="4000" b="1" dirty="0">
                <a:solidFill>
                  <a:srgbClr val="CBC355"/>
                </a:solidFill>
                <a:effectLst>
                  <a:outerShdw blurRad="38100" dist="38100" dir="2700000" algn="tl">
                    <a:srgbClr val="000000">
                      <a:alpha val="43137"/>
                    </a:srgbClr>
                  </a:outerShdw>
                </a:effectLst>
              </a:rPr>
              <a:t>Knowing we are doing what is right          </a:t>
            </a:r>
            <a:r>
              <a:rPr lang="en-US" sz="4000" dirty="0"/>
              <a:t>Hosea 14:9; Eph. 2:10</a:t>
            </a:r>
          </a:p>
          <a:p>
            <a:pPr marL="347663" indent="-347663"/>
            <a:r>
              <a:rPr lang="en-US" sz="4000" b="1" dirty="0">
                <a:solidFill>
                  <a:schemeClr val="accent2">
                    <a:lumMod val="75000"/>
                  </a:schemeClr>
                </a:solidFill>
                <a:effectLst>
                  <a:outerShdw blurRad="38100" dist="38100" dir="2700000" algn="tl">
                    <a:srgbClr val="000000">
                      <a:alpha val="43137"/>
                    </a:srgbClr>
                  </a:outerShdw>
                </a:effectLst>
              </a:rPr>
              <a:t>Worshipping God</a:t>
            </a:r>
            <a:r>
              <a:rPr lang="en-US" sz="4000" b="1" dirty="0">
                <a:effectLst>
                  <a:outerShdw blurRad="38100" dist="38100" dir="2700000" algn="tl">
                    <a:srgbClr val="000000">
                      <a:alpha val="43137"/>
                    </a:srgbClr>
                  </a:outerShdw>
                </a:effectLst>
              </a:rPr>
              <a:t> </a:t>
            </a:r>
            <a:r>
              <a:rPr lang="en-US" sz="4000" dirty="0"/>
              <a:t>Psalm 122:1; 95:1-2</a:t>
            </a:r>
          </a:p>
          <a:p>
            <a:pPr marL="347663" indent="-347663"/>
            <a:r>
              <a:rPr lang="en-US" sz="4000" b="1" dirty="0">
                <a:solidFill>
                  <a:schemeClr val="accent2">
                    <a:lumMod val="75000"/>
                  </a:schemeClr>
                </a:solidFill>
                <a:effectLst>
                  <a:outerShdw blurRad="38100" dist="38100" dir="2700000" algn="tl">
                    <a:srgbClr val="000000">
                      <a:alpha val="43137"/>
                    </a:srgbClr>
                  </a:outerShdw>
                </a:effectLst>
              </a:rPr>
              <a:t>Fellowship </a:t>
            </a:r>
            <a:r>
              <a:rPr lang="en-US" sz="4000" b="1" dirty="0">
                <a:effectLst>
                  <a:outerShdw blurRad="38100" dist="38100" dir="2700000" algn="tl">
                    <a:srgbClr val="000000">
                      <a:alpha val="43137"/>
                    </a:srgbClr>
                  </a:outerShdw>
                </a:effectLst>
              </a:rPr>
              <a:t> </a:t>
            </a:r>
            <a:r>
              <a:rPr lang="en-US" sz="4000" dirty="0"/>
              <a:t>             Acts 2:46; 2 Jn. 4; 3 Jn. 4</a:t>
            </a:r>
          </a:p>
        </p:txBody>
      </p:sp>
      <p:sp>
        <p:nvSpPr>
          <p:cNvPr id="5" name="Content Placeholder 4">
            <a:extLst>
              <a:ext uri="{FF2B5EF4-FFF2-40B4-BE49-F238E27FC236}">
                <a16:creationId xmlns:a16="http://schemas.microsoft.com/office/drawing/2014/main" id="{12944861-6021-42F4-A3E9-F921FEBCA64A}"/>
              </a:ext>
            </a:extLst>
          </p:cNvPr>
          <p:cNvSpPr>
            <a:spLocks noGrp="1"/>
          </p:cNvSpPr>
          <p:nvPr>
            <p:ph sz="half" idx="2"/>
          </p:nvPr>
        </p:nvSpPr>
        <p:spPr>
          <a:xfrm>
            <a:off x="6734628" y="928914"/>
            <a:ext cx="5239657" cy="5646056"/>
          </a:xfrm>
        </p:spPr>
        <p:txBody>
          <a:bodyPr>
            <a:normAutofit/>
          </a:bodyPr>
          <a:lstStyle/>
          <a:p>
            <a:pPr marL="347663" indent="-347663"/>
            <a:r>
              <a:rPr lang="en-US" sz="4000" b="1" dirty="0">
                <a:solidFill>
                  <a:schemeClr val="accent2">
                    <a:lumMod val="75000"/>
                  </a:schemeClr>
                </a:solidFill>
                <a:effectLst>
                  <a:outerShdw blurRad="38100" dist="38100" dir="2700000" algn="tl">
                    <a:srgbClr val="000000">
                      <a:alpha val="43137"/>
                    </a:srgbClr>
                  </a:outerShdw>
                </a:effectLst>
              </a:rPr>
              <a:t>Leaving a good example</a:t>
            </a:r>
            <a:r>
              <a:rPr lang="en-US" sz="4000" dirty="0"/>
              <a:t>                Matt. 5:14-16            Phil. 2:14-15</a:t>
            </a:r>
          </a:p>
        </p:txBody>
      </p:sp>
    </p:spTree>
    <p:extLst>
      <p:ext uri="{BB962C8B-B14F-4D97-AF65-F5344CB8AC3E}">
        <p14:creationId xmlns:p14="http://schemas.microsoft.com/office/powerpoint/2010/main" val="4058713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anim calcmode="lin" valueType="num">
                                      <p:cBhvr>
                                        <p:cTn id="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F137A-A3EA-4E05-9996-8FEB0A5023D1}"/>
              </a:ext>
            </a:extLst>
          </p:cNvPr>
          <p:cNvSpPr>
            <a:spLocks noGrp="1"/>
          </p:cNvSpPr>
          <p:nvPr>
            <p:ph type="title"/>
          </p:nvPr>
        </p:nvSpPr>
        <p:spPr>
          <a:xfrm>
            <a:off x="524629" y="334554"/>
            <a:ext cx="5757941" cy="1188720"/>
          </a:xfrm>
        </p:spPr>
        <p:txBody>
          <a:bodyPr>
            <a:normAutofit/>
          </a:bodyPr>
          <a:lstStyle/>
          <a:p>
            <a:r>
              <a:rPr lang="en-US" sz="6000" dirty="0">
                <a:effectLst>
                  <a:innerShdw blurRad="38100" dist="50800" dir="2700000">
                    <a:prstClr val="black">
                      <a:alpha val="85000"/>
                    </a:prstClr>
                  </a:innerShdw>
                </a:effectLst>
              </a:rPr>
              <a:t>The joy of…</a:t>
            </a:r>
          </a:p>
        </p:txBody>
      </p:sp>
      <p:sp>
        <p:nvSpPr>
          <p:cNvPr id="4" name="Content Placeholder 3">
            <a:extLst>
              <a:ext uri="{FF2B5EF4-FFF2-40B4-BE49-F238E27FC236}">
                <a16:creationId xmlns:a16="http://schemas.microsoft.com/office/drawing/2014/main" id="{2CAC5F36-165F-4178-9A3A-1B0821CC43CB}"/>
              </a:ext>
            </a:extLst>
          </p:cNvPr>
          <p:cNvSpPr>
            <a:spLocks noGrp="1"/>
          </p:cNvSpPr>
          <p:nvPr>
            <p:ph sz="half" idx="1"/>
          </p:nvPr>
        </p:nvSpPr>
        <p:spPr>
          <a:xfrm>
            <a:off x="449943" y="1799771"/>
            <a:ext cx="5907314" cy="4775200"/>
          </a:xfrm>
        </p:spPr>
        <p:txBody>
          <a:bodyPr>
            <a:normAutofit/>
          </a:bodyPr>
          <a:lstStyle/>
          <a:p>
            <a:pPr marL="347663" indent="-347663"/>
            <a:r>
              <a:rPr lang="en-US" sz="4000" b="1" dirty="0">
                <a:solidFill>
                  <a:srgbClr val="CBC355"/>
                </a:solidFill>
                <a:effectLst>
                  <a:outerShdw blurRad="38100" dist="38100" dir="2700000" algn="tl">
                    <a:srgbClr val="000000">
                      <a:alpha val="43137"/>
                    </a:srgbClr>
                  </a:outerShdw>
                </a:effectLst>
              </a:rPr>
              <a:t>Knowing we are doing what is right          </a:t>
            </a:r>
            <a:r>
              <a:rPr lang="en-US" sz="4000" dirty="0"/>
              <a:t>Hosea 14:9; Eph. 2:10</a:t>
            </a:r>
          </a:p>
          <a:p>
            <a:pPr marL="347663" indent="-347663"/>
            <a:r>
              <a:rPr lang="en-US" sz="4000" b="1" dirty="0">
                <a:solidFill>
                  <a:schemeClr val="accent2">
                    <a:lumMod val="75000"/>
                  </a:schemeClr>
                </a:solidFill>
                <a:effectLst>
                  <a:outerShdw blurRad="38100" dist="38100" dir="2700000" algn="tl">
                    <a:srgbClr val="000000">
                      <a:alpha val="43137"/>
                    </a:srgbClr>
                  </a:outerShdw>
                </a:effectLst>
              </a:rPr>
              <a:t>Worshipping God</a:t>
            </a:r>
            <a:r>
              <a:rPr lang="en-US" sz="4000" b="1" dirty="0">
                <a:effectLst>
                  <a:outerShdw blurRad="38100" dist="38100" dir="2700000" algn="tl">
                    <a:srgbClr val="000000">
                      <a:alpha val="43137"/>
                    </a:srgbClr>
                  </a:outerShdw>
                </a:effectLst>
              </a:rPr>
              <a:t> </a:t>
            </a:r>
            <a:r>
              <a:rPr lang="en-US" sz="4000" dirty="0"/>
              <a:t>Psalm 122:1; 95:1-2</a:t>
            </a:r>
          </a:p>
          <a:p>
            <a:pPr marL="347663" indent="-347663"/>
            <a:r>
              <a:rPr lang="en-US" sz="4000" b="1" dirty="0">
                <a:solidFill>
                  <a:schemeClr val="accent2">
                    <a:lumMod val="75000"/>
                  </a:schemeClr>
                </a:solidFill>
                <a:effectLst>
                  <a:outerShdw blurRad="38100" dist="38100" dir="2700000" algn="tl">
                    <a:srgbClr val="000000">
                      <a:alpha val="43137"/>
                    </a:srgbClr>
                  </a:outerShdw>
                </a:effectLst>
              </a:rPr>
              <a:t>Fellowship </a:t>
            </a:r>
            <a:r>
              <a:rPr lang="en-US" sz="4000" b="1" dirty="0">
                <a:effectLst>
                  <a:outerShdw blurRad="38100" dist="38100" dir="2700000" algn="tl">
                    <a:srgbClr val="000000">
                      <a:alpha val="43137"/>
                    </a:srgbClr>
                  </a:outerShdw>
                </a:effectLst>
              </a:rPr>
              <a:t> </a:t>
            </a:r>
            <a:r>
              <a:rPr lang="en-US" sz="4000" dirty="0"/>
              <a:t>             Acts 2:46; 2 Jn. 4; 3 Jn. 4</a:t>
            </a:r>
          </a:p>
        </p:txBody>
      </p:sp>
      <p:sp>
        <p:nvSpPr>
          <p:cNvPr id="5" name="Content Placeholder 4">
            <a:extLst>
              <a:ext uri="{FF2B5EF4-FFF2-40B4-BE49-F238E27FC236}">
                <a16:creationId xmlns:a16="http://schemas.microsoft.com/office/drawing/2014/main" id="{12944861-6021-42F4-A3E9-F921FEBCA64A}"/>
              </a:ext>
            </a:extLst>
          </p:cNvPr>
          <p:cNvSpPr>
            <a:spLocks noGrp="1"/>
          </p:cNvSpPr>
          <p:nvPr>
            <p:ph sz="half" idx="2"/>
          </p:nvPr>
        </p:nvSpPr>
        <p:spPr>
          <a:xfrm>
            <a:off x="6734628" y="928914"/>
            <a:ext cx="5239657" cy="5646056"/>
          </a:xfrm>
        </p:spPr>
        <p:txBody>
          <a:bodyPr>
            <a:normAutofit/>
          </a:bodyPr>
          <a:lstStyle/>
          <a:p>
            <a:pPr marL="347663" indent="-347663"/>
            <a:r>
              <a:rPr lang="en-US" sz="4000" b="1" dirty="0">
                <a:solidFill>
                  <a:schemeClr val="accent2">
                    <a:lumMod val="75000"/>
                  </a:schemeClr>
                </a:solidFill>
                <a:effectLst>
                  <a:outerShdw blurRad="38100" dist="38100" dir="2700000" algn="tl">
                    <a:srgbClr val="000000">
                      <a:alpha val="43137"/>
                    </a:srgbClr>
                  </a:outerShdw>
                </a:effectLst>
              </a:rPr>
              <a:t>Leaving a good example</a:t>
            </a:r>
            <a:r>
              <a:rPr lang="en-US" sz="4000" dirty="0"/>
              <a:t>                Matt. 5:14-16            Phil. 2:14-15</a:t>
            </a:r>
          </a:p>
          <a:p>
            <a:pPr marL="347663" indent="-347663"/>
            <a:r>
              <a:rPr lang="en-US" sz="4000" b="1" dirty="0">
                <a:solidFill>
                  <a:schemeClr val="accent2">
                    <a:lumMod val="75000"/>
                  </a:schemeClr>
                </a:solidFill>
                <a:effectLst>
                  <a:outerShdw blurRad="38100" dist="38100" dir="2700000" algn="tl">
                    <a:srgbClr val="000000">
                      <a:alpha val="43137"/>
                    </a:srgbClr>
                  </a:outerShdw>
                </a:effectLst>
              </a:rPr>
              <a:t>Investing in something eternal     </a:t>
            </a:r>
            <a:r>
              <a:rPr lang="en-US" sz="4000" dirty="0"/>
              <a:t>1 Cor. 9:24-27            Luke 10:20</a:t>
            </a:r>
          </a:p>
        </p:txBody>
      </p:sp>
    </p:spTree>
    <p:extLst>
      <p:ext uri="{BB962C8B-B14F-4D97-AF65-F5344CB8AC3E}">
        <p14:creationId xmlns:p14="http://schemas.microsoft.com/office/powerpoint/2010/main" val="12914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anim calcmode="lin" valueType="num">
                                      <p:cBhvr>
                                        <p:cTn id="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1BC10-18AC-455E-9037-290C13BBFE6C}"/>
              </a:ext>
            </a:extLst>
          </p:cNvPr>
          <p:cNvSpPr>
            <a:spLocks noGrp="1"/>
          </p:cNvSpPr>
          <p:nvPr>
            <p:ph type="title"/>
          </p:nvPr>
        </p:nvSpPr>
        <p:spPr>
          <a:xfrm>
            <a:off x="485192" y="2243828"/>
            <a:ext cx="5150498" cy="1141497"/>
          </a:xfrm>
        </p:spPr>
        <p:txBody>
          <a:bodyPr>
            <a:noAutofit/>
          </a:bodyPr>
          <a:lstStyle/>
          <a:p>
            <a:r>
              <a:rPr lang="en-US" sz="5400" dirty="0"/>
              <a:t>Conclusion</a:t>
            </a:r>
          </a:p>
        </p:txBody>
      </p:sp>
      <p:sp>
        <p:nvSpPr>
          <p:cNvPr id="3" name="Content Placeholder 2">
            <a:extLst>
              <a:ext uri="{FF2B5EF4-FFF2-40B4-BE49-F238E27FC236}">
                <a16:creationId xmlns:a16="http://schemas.microsoft.com/office/drawing/2014/main" id="{CA934868-D536-4B18-9268-55D2829617CC}"/>
              </a:ext>
            </a:extLst>
          </p:cNvPr>
          <p:cNvSpPr>
            <a:spLocks noGrp="1"/>
          </p:cNvSpPr>
          <p:nvPr>
            <p:ph idx="1"/>
          </p:nvPr>
        </p:nvSpPr>
        <p:spPr>
          <a:xfrm>
            <a:off x="6987092" y="645531"/>
            <a:ext cx="4433944" cy="5479587"/>
          </a:xfrm>
        </p:spPr>
        <p:txBody>
          <a:bodyPr>
            <a:normAutofit/>
          </a:bodyPr>
          <a:lstStyle/>
          <a:p>
            <a:pPr marL="0" indent="0" algn="ctr">
              <a:buNone/>
            </a:pPr>
            <a:r>
              <a:rPr lang="en-US" sz="4800" dirty="0">
                <a:solidFill>
                  <a:schemeClr val="accent2">
                    <a:lumMod val="75000"/>
                  </a:schemeClr>
                </a:solidFill>
                <a:effectLst>
                  <a:outerShdw blurRad="38100" dist="38100" dir="2700000" algn="tl">
                    <a:srgbClr val="000000">
                      <a:alpha val="43137"/>
                    </a:srgbClr>
                  </a:outerShdw>
                </a:effectLst>
              </a:rPr>
              <a:t>“…so that I may finish my race with joy.”</a:t>
            </a:r>
          </a:p>
          <a:p>
            <a:pPr marL="0" indent="0" algn="ctr">
              <a:buNone/>
            </a:pPr>
            <a:endParaRPr lang="en-US" sz="4800" dirty="0">
              <a:effectLst>
                <a:outerShdw blurRad="38100" dist="38100" dir="2700000" algn="tl">
                  <a:srgbClr val="000000">
                    <a:alpha val="43137"/>
                  </a:srgbClr>
                </a:outerShdw>
              </a:effectLst>
            </a:endParaRPr>
          </a:p>
          <a:p>
            <a:pPr marL="0" indent="0" algn="ctr">
              <a:buNone/>
            </a:pPr>
            <a:r>
              <a:rPr lang="en-US" sz="4800" dirty="0">
                <a:effectLst>
                  <a:outerShdw blurRad="38100" dist="38100" dir="2700000" algn="tl">
                    <a:srgbClr val="000000">
                      <a:alpha val="43137"/>
                    </a:srgbClr>
                  </a:outerShdw>
                </a:effectLst>
              </a:rPr>
              <a:t>Don’t get distracted or discouraged!</a:t>
            </a:r>
          </a:p>
        </p:txBody>
      </p:sp>
      <p:sp>
        <p:nvSpPr>
          <p:cNvPr id="4" name="Text Placeholder 3">
            <a:extLst>
              <a:ext uri="{FF2B5EF4-FFF2-40B4-BE49-F238E27FC236}">
                <a16:creationId xmlns:a16="http://schemas.microsoft.com/office/drawing/2014/main" id="{8E8433DB-E7A2-4943-9E86-1864821FC204}"/>
              </a:ext>
            </a:extLst>
          </p:cNvPr>
          <p:cNvSpPr>
            <a:spLocks noGrp="1"/>
          </p:cNvSpPr>
          <p:nvPr>
            <p:ph type="body" sz="half" idx="2"/>
          </p:nvPr>
        </p:nvSpPr>
        <p:spPr>
          <a:xfrm>
            <a:off x="1115568" y="3783106"/>
            <a:ext cx="3794760" cy="1960848"/>
          </a:xfrm>
        </p:spPr>
        <p:txBody>
          <a:bodyPr>
            <a:normAutofit/>
          </a:bodyPr>
          <a:lstStyle/>
          <a:p>
            <a:r>
              <a:rPr lang="en-US" sz="4800" dirty="0">
                <a:solidFill>
                  <a:schemeClr val="bg1"/>
                </a:solidFill>
              </a:rPr>
              <a:t>Acts 20:22-24</a:t>
            </a:r>
          </a:p>
        </p:txBody>
      </p:sp>
    </p:spTree>
    <p:extLst>
      <p:ext uri="{BB962C8B-B14F-4D97-AF65-F5344CB8AC3E}">
        <p14:creationId xmlns:p14="http://schemas.microsoft.com/office/powerpoint/2010/main" val="14463937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theme/theme1.xml><?xml version="1.0" encoding="utf-8"?>
<a:theme xmlns:a="http://schemas.openxmlformats.org/drawingml/2006/main" name="Parcel">
  <a:themeElements>
    <a:clrScheme name="Parcel">
      <a:dk1>
        <a:srgbClr val="000000"/>
      </a:dk1>
      <a:lt1>
        <a:srgbClr val="FFFFFF"/>
      </a:lt1>
      <a:dk2>
        <a:srgbClr val="635D4D"/>
      </a:dk2>
      <a:lt2>
        <a:srgbClr val="D8D6BA"/>
      </a:lt2>
      <a:accent1>
        <a:srgbClr val="9CBEBD"/>
      </a:accent1>
      <a:accent2>
        <a:srgbClr val="D2CB6C"/>
      </a:accent2>
      <a:accent3>
        <a:srgbClr val="9D9A93"/>
      </a:accent3>
      <a:accent4>
        <a:srgbClr val="C89F5D"/>
      </a:accent4>
      <a:accent5>
        <a:srgbClr val="A9A57C"/>
      </a:accent5>
      <a:accent6>
        <a:srgbClr val="95A39D"/>
      </a:accent6>
      <a:hlink>
        <a:srgbClr val="D25814"/>
      </a:hlink>
      <a:folHlink>
        <a:srgbClr val="849A0A"/>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0BDC4BB7-8AF9-46FD-8C32-AB93AC9C41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177</TotalTime>
  <Words>1639</Words>
  <Application>Microsoft Office PowerPoint</Application>
  <PresentationFormat>Widescreen</PresentationFormat>
  <Paragraphs>104</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Gill Sans MT</vt:lpstr>
      <vt:lpstr>Arial</vt:lpstr>
      <vt:lpstr>Calibri</vt:lpstr>
      <vt:lpstr>Rage Italic</vt:lpstr>
      <vt:lpstr>Parcel</vt:lpstr>
      <vt:lpstr>Serving the Lord</vt:lpstr>
      <vt:lpstr>The joy of…</vt:lpstr>
      <vt:lpstr>The joy of…</vt:lpstr>
      <vt:lpstr>The joy of…</vt:lpstr>
      <vt:lpstr>The joy of…</vt:lpstr>
      <vt:lpstr>The joy of…</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Serving the Lord</dc:title>
  <dc:creator>Stan Cox</dc:creator>
  <cp:lastModifiedBy>Stan Cox</cp:lastModifiedBy>
  <cp:revision>13</cp:revision>
  <dcterms:created xsi:type="dcterms:W3CDTF">2017-10-01T01:23:38Z</dcterms:created>
  <dcterms:modified xsi:type="dcterms:W3CDTF">2017-10-02T22:59:45Z</dcterms:modified>
</cp:coreProperties>
</file>